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wmf" ContentType="image/x-wmf"/>
  <Override PartName="/ppt/media/image2.wmf" ContentType="image/x-wmf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797675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B0ACA2A-60AE-4097-A921-07CC7377F84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347760" y="744480"/>
            <a:ext cx="4976640" cy="279864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1133640" y="3697200"/>
            <a:ext cx="5413320" cy="4782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SPARQL (pronounced “sparkle”) is an RDF query language for the Semantic Web and first appeared in 2008.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SPARQL is developed by the World Wide Web Consortium (W3C) and along with RDF and OWL, it is one of the three core technologies of the Semantic Web.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syntax here is relatively easy to learn, similar to SQL, and is reminiscent of English sentence structure. Like this example: "Return me all items that contain house cats.“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SPARQL is </a:t>
            </a:r>
            <a:r>
              <a:rPr b="0" lang="en-GB" sz="1200" spc="-1" strike="noStrike">
                <a:latin typeface="Arial"/>
              </a:rPr>
              <a:t>used to represent information from data stored as RDF format. </a:t>
            </a:r>
            <a:r>
              <a:rPr b="0" lang="en-US" sz="1200" spc="-1" strike="noStrike">
                <a:latin typeface="Arial"/>
              </a:rPr>
              <a:t>The results from the queries can then in turn be visualized in different ways. For example, as in the Wikidata Query Service as a table, timeline or map.</a:t>
            </a:r>
            <a:endParaRPr b="0" lang="en-US" sz="1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7" descr="Logo_17pt.wmf"/>
          <p:cNvPicPr/>
          <p:nvPr/>
        </p:nvPicPr>
        <p:blipFill>
          <a:blip r:embed="rId2"/>
          <a:stretch/>
        </p:blipFill>
        <p:spPr>
          <a:xfrm>
            <a:off x="10715760" y="6000840"/>
            <a:ext cx="1221840" cy="70956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2590920" y="6012000"/>
            <a:ext cx="53787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141313"/>
                </a:solidFill>
                <a:latin typeface="Arial"/>
                <a:ea typeface="ＭＳ Ｐゴシック"/>
              </a:rPr>
              <a:t>Linked Open Data and Knowledge Graphs WS223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Rabea Müller, Vanessa Scharf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Digital Sciences Master | F03 | Köln</a:t>
            </a:r>
            <a:endParaRPr b="0" lang="en-US" sz="900" spc="-1" strike="noStrike">
              <a:latin typeface="Arial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204920" y="0"/>
            <a:ext cx="10990080" cy="69480"/>
            <a:chOff x="1204920" y="0"/>
            <a:chExt cx="10990080" cy="69480"/>
          </a:xfrm>
        </p:grpSpPr>
        <p:sp>
          <p:nvSpPr>
            <p:cNvPr id="3" name="CustomShape 3"/>
            <p:cNvSpPr/>
            <p:nvPr/>
          </p:nvSpPr>
          <p:spPr>
            <a:xfrm>
              <a:off x="1204920" y="0"/>
              <a:ext cx="3646440" cy="6948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4853160" y="0"/>
              <a:ext cx="3646440" cy="6948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5"/>
            <p:cNvSpPr/>
            <p:nvPr/>
          </p:nvSpPr>
          <p:spPr>
            <a:xfrm>
              <a:off x="8501040" y="0"/>
              <a:ext cx="3693960" cy="6948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6" name="Line 6"/>
          <p:cNvSpPr/>
          <p:nvPr/>
        </p:nvSpPr>
        <p:spPr>
          <a:xfrm>
            <a:off x="1206360" y="5951520"/>
            <a:ext cx="10987200" cy="0"/>
          </a:xfrm>
          <a:prstGeom prst="line">
            <a:avLst/>
          </a:prstGeom>
          <a:ln w="648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Bild 7" descr="Logo_17pt.wmf"/>
          <p:cNvPicPr/>
          <p:nvPr/>
        </p:nvPicPr>
        <p:blipFill>
          <a:blip r:embed="rId2"/>
          <a:stretch/>
        </p:blipFill>
        <p:spPr>
          <a:xfrm>
            <a:off x="10715760" y="6000840"/>
            <a:ext cx="1221840" cy="70956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2590920" y="6012000"/>
            <a:ext cx="53787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141313"/>
                </a:solidFill>
                <a:latin typeface="Arial"/>
                <a:ea typeface="ＭＳ Ｐゴシック"/>
              </a:rPr>
              <a:t>Linked Open Data and Knowledge Graphs WS223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Rabea Müller, Vanessa Scharf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Digital Sciences Master | F03 | Köln</a:t>
            </a:r>
            <a:endParaRPr b="0" lang="en-US" sz="900" spc="-1" strike="noStrike">
              <a:latin typeface="Arial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1204920" y="0"/>
            <a:ext cx="10990080" cy="69480"/>
            <a:chOff x="1204920" y="0"/>
            <a:chExt cx="10990080" cy="69480"/>
          </a:xfrm>
        </p:grpSpPr>
        <p:sp>
          <p:nvSpPr>
            <p:cNvPr id="48" name="CustomShape 3"/>
            <p:cNvSpPr/>
            <p:nvPr/>
          </p:nvSpPr>
          <p:spPr>
            <a:xfrm>
              <a:off x="1204920" y="0"/>
              <a:ext cx="3646440" cy="6948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4853160" y="0"/>
              <a:ext cx="3646440" cy="6948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8501040" y="0"/>
              <a:ext cx="3693960" cy="6948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1" name="Line 6"/>
          <p:cNvSpPr/>
          <p:nvPr/>
        </p:nvSpPr>
        <p:spPr>
          <a:xfrm>
            <a:off x="1206360" y="5951520"/>
            <a:ext cx="10987200" cy="0"/>
          </a:xfrm>
          <a:prstGeom prst="line">
            <a:avLst/>
          </a:prstGeom>
          <a:ln w="648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206360" y="4535640"/>
            <a:ext cx="107982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Knowledge Graph displaying Bacterial sRNA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206000" y="5198040"/>
            <a:ext cx="10798200" cy="3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200"/>
              </a:lnSpc>
              <a:spcAft>
                <a:spcPts val="601"/>
              </a:spcAft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Presentation in Linked Open Data and Knowledge Graphs WS 22/23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C3A43A30-1514-4F4A-A55C-6C8EC6865829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Page </a:t>
            </a:r>
            <a:fld id="{C4A03457-B952-4A3E-B8EC-BC64622E5F2C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998640" y="1059480"/>
            <a:ext cx="8053200" cy="131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Queries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97280" y="3474720"/>
            <a:ext cx="4845240" cy="18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4E3AB36D-4A9D-4D49-8DD2-B0C8A174E3CE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6D3BA525-FB1E-4BFB-A2BE-A05E98C73EB9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rcRect l="21693" t="14663" r="27315" b="32012"/>
          <a:stretch/>
        </p:blipFill>
        <p:spPr>
          <a:xfrm>
            <a:off x="4653360" y="881640"/>
            <a:ext cx="7049880" cy="414648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rcRect l="21693" t="14663" r="7810" b="32012"/>
          <a:stretch/>
        </p:blipFill>
        <p:spPr>
          <a:xfrm>
            <a:off x="347400" y="2743200"/>
            <a:ext cx="6509520" cy="292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Query Problems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97280" y="1005840"/>
            <a:ext cx="10797840" cy="43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E7F2704C-A928-4A15-963F-2A586BF99E7A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41CF7954-1998-4370-9AAF-8F86210B1B48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204920" y="1280160"/>
            <a:ext cx="5755320" cy="4281840"/>
          </a:xfrm>
          <a:prstGeom prst="rect">
            <a:avLst/>
          </a:prstGeom>
          <a:ln>
            <a:noFill/>
          </a:ln>
        </p:spPr>
      </p:pic>
      <p:sp>
        <p:nvSpPr>
          <p:cNvPr id="175" name="CustomShape 6"/>
          <p:cNvSpPr/>
          <p:nvPr/>
        </p:nvSpPr>
        <p:spPr>
          <a:xfrm>
            <a:off x="6960600" y="5324400"/>
            <a:ext cx="1096920" cy="1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[3]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References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097280" y="1005840"/>
            <a:ext cx="1079784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C54B78E8-5835-43D2-BB11-65BAA6BA046C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C726D3D2-C61A-4315-A754-541B3472D0AF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1136160" y="1717920"/>
            <a:ext cx="8320680" cy="21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[1] http://ccb1.bmi.ac.cn:81/srnatarbase/index.php?r=srnaTarget/view&amp;id=1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[2] Nucleic Acids Research, 2016, Vol. 44, Database issue - doi: 10.1093/nar/gkv1127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[3] https://community.neo4j.com/t5/neo4j-graph-platform/the-traversal-framework-in-v4/m-p/32063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[4] https://doi.org/10.1016/bs.adgen.2015.05.001 sRNA in Bacteria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3840480" y="3749040"/>
            <a:ext cx="60346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999"/>
              </a:lnSpc>
            </a:pPr>
            <a:r>
              <a:rPr b="1" lang="de-DE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listening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DejaVu Sans"/>
              </a:rPr>
              <a:t>Overview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204920" y="1548000"/>
            <a:ext cx="10797840" cy="43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2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B05CA945-0E45-489D-A7E2-5CC09E89C57F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FA143D5C-A8EB-46CB-A1D0-0DF635CE3D8C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1645920" y="1425600"/>
            <a:ext cx="5211720" cy="351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Bacterial sRNA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Datasource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Datastructure I - II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Nodes, Edges and Relationships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Knowledge Graph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Queries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Query Problems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Bacterial sRNA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204920" y="1005840"/>
            <a:ext cx="10797840" cy="43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2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Small non encoding RNA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Sequences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of ~ 50 – 500 nukleotides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Regulate the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of genes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Genregulation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determines if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target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built or not.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Important to keep the organism resilient to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factors like heatstress, osmolarity, 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1199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6949440" y="457200"/>
            <a:ext cx="4296600" cy="444780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4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2EDD1296-D8AB-4D9C-93DA-356BF6FE0C47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02F21C23-D621-4CF8-A825-D8223CBD18B0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6583680" y="2982600"/>
            <a:ext cx="521136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7"/>
          <p:cNvSpPr/>
          <p:nvPr/>
        </p:nvSpPr>
        <p:spPr>
          <a:xfrm>
            <a:off x="10789920" y="4700880"/>
            <a:ext cx="61308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[1]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8"/>
          <p:cNvSpPr/>
          <p:nvPr/>
        </p:nvSpPr>
        <p:spPr>
          <a:xfrm>
            <a:off x="1737720" y="4389120"/>
            <a:ext cx="5120280" cy="1279800"/>
          </a:xfrm>
          <a:prstGeom prst="ellipse">
            <a:avLst/>
          </a:prstGeom>
          <a:solidFill>
            <a:srgbClr val="00fa9a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TextShape 9"/>
          <p:cNvSpPr txBox="1"/>
          <p:nvPr/>
        </p:nvSpPr>
        <p:spPr>
          <a:xfrm>
            <a:off x="2377440" y="4682880"/>
            <a:ext cx="4752720" cy="694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400" spc="-1" strike="noStrike">
                <a:latin typeface="Liberation Mono;Courier New;DejaVu Sans Mono"/>
              </a:rPr>
              <a:t>AACACATCAGATTTCCTGGTGTAACGAATTTTTTAA</a:t>
            </a:r>
            <a:endParaRPr b="1" lang="en-US" sz="14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1" lang="en-US" sz="1400" spc="-1" strike="noStrike">
                <a:latin typeface="Liberation Mono;Courier New;DejaVu Sans Mono"/>
              </a:rPr>
              <a:t>GTGCTTCTTGCTTAAGCAAGTTTC</a:t>
            </a:r>
            <a:endParaRPr b="1" lang="en-US" sz="14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1" lang="en-US" sz="1400" spc="-1" strike="noStrike">
                <a:latin typeface="Liberation Mono;Courier New;DejaVu Sans Mono"/>
              </a:rPr>
              <a:t>ATCCCGACCCCCTCAGGGTCGGGATTT</a:t>
            </a:r>
            <a:endParaRPr b="1" lang="en-US" sz="1400" spc="-1" strike="noStrike">
              <a:latin typeface="Liberation Mono;Courier New;DejaVu Sans Mono"/>
              <a:ea typeface="Liberation Mono;Courier New;DejaVu Sans Mono"/>
            </a:endParaRPr>
          </a:p>
        </p:txBody>
      </p:sp>
      <p:sp>
        <p:nvSpPr>
          <p:cNvPr id="117" name="TextShape 10"/>
          <p:cNvSpPr txBox="1"/>
          <p:nvPr/>
        </p:nvSpPr>
        <p:spPr>
          <a:xfrm>
            <a:off x="7406640" y="4905000"/>
            <a:ext cx="429768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500" spc="-1" strike="noStrike">
                <a:latin typeface="Arial"/>
              </a:rPr>
              <a:t>SRNA: dsrA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Lenght: 87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Strain: Escherichia coli K 12 MG1655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Target: hns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Data Source</a:t>
            </a:r>
            <a:br/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sRNATarBase 3.0 – Wang et al. - Published 2015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3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CA7267FD-0441-49E0-BBD3-5217AE47EA9D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2FDFB86C-7F52-49FC-B4FE-3EC404EF30F1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099840" y="416160"/>
            <a:ext cx="4322880" cy="55288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537480" y="1405800"/>
            <a:ext cx="5680440" cy="3713400"/>
          </a:xfrm>
          <a:prstGeom prst="rect">
            <a:avLst/>
          </a:prstGeom>
          <a:ln>
            <a:noFill/>
          </a:ln>
        </p:spPr>
      </p:pic>
      <p:sp>
        <p:nvSpPr>
          <p:cNvPr id="124" name="CustomShape 5"/>
          <p:cNvSpPr/>
          <p:nvPr/>
        </p:nvSpPr>
        <p:spPr>
          <a:xfrm>
            <a:off x="1097280" y="5303520"/>
            <a:ext cx="438768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[2]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Data Structure 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097280" y="1005840"/>
            <a:ext cx="12252240" cy="548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SRNA_NAME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sRNA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TARGET_NAME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Target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TAXID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Taxonomic ID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ORG_CODE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Organism Code of the Bacteria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STRAIN_NAME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Strain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SRNA_TYPE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NA, trans-encoded, cis-encoded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SRNA_LENGTH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Lenght of sRNA (Amount of Nucleotides)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SRNA_START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Startpoint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4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1EEA6C74-EE35-4ED8-A1A4-6AC1D167833B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7DD9FC4B-3BEA-4B18-A72E-221510813206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>
            <a:off x="6442920" y="1352160"/>
            <a:ext cx="5668200" cy="25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SRNA_END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Endpoint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SRNA_STRAND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forward - reverse (sRNA-Strain)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TARGET_TYPE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Type of the Target (mRNA or Protein)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TARGET_LENGTH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Length of the Target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TARGET_START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Startpoint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TARGET_END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Endpoint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TARGET_STRAND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forward - reverse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REGULATION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= inductiv - repressiv &gt; How Target is regulated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Data Structure II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006560" y="2926080"/>
            <a:ext cx="1370880" cy="913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"/>
          <p:cNvSpPr/>
          <p:nvPr/>
        </p:nvSpPr>
        <p:spPr>
          <a:xfrm>
            <a:off x="1006560" y="2560320"/>
            <a:ext cx="1370880" cy="365040"/>
          </a:xfrm>
          <a:prstGeom prst="rect">
            <a:avLst/>
          </a:prstGeom>
          <a:solidFill>
            <a:srgbClr val="bf819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4"/>
          <p:cNvSpPr/>
          <p:nvPr/>
        </p:nvSpPr>
        <p:spPr>
          <a:xfrm>
            <a:off x="1006560" y="3840480"/>
            <a:ext cx="1370880" cy="1096560"/>
          </a:xfrm>
          <a:prstGeom prst="rect">
            <a:avLst/>
          </a:pr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5"/>
          <p:cNvSpPr/>
          <p:nvPr/>
        </p:nvSpPr>
        <p:spPr>
          <a:xfrm>
            <a:off x="1006560" y="2195280"/>
            <a:ext cx="1370880" cy="365040"/>
          </a:xfrm>
          <a:prstGeom prst="rect">
            <a:avLst/>
          </a:pr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1097280" y="1005840"/>
            <a:ext cx="12252240" cy="548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SRNA_NAME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sRNA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TARGET_NAME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Target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TAXID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Taxonomic ID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ORG_CODE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Organism Code of the Bacteria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STRAIN_NAME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Name of Strain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SRNA_TYPE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NA, trans-encoded, cis-encoded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SRNA_LENGTH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Lenght of sRNA (Amount of Nucleotides)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SRNA_START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Startpoint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3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8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5B7823AE-C5F8-4B42-B77C-CDD8EAB6BED1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6C62ABA1-122A-4491-AC8A-2760AF8BAAB2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 rot="3600">
            <a:off x="6456240" y="2799360"/>
            <a:ext cx="1554120" cy="1941480"/>
          </a:xfrm>
          <a:prstGeom prst="rect">
            <a:avLst/>
          </a:prstGeom>
          <a:solidFill>
            <a:srgbClr val="bf819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1"/>
          <p:cNvSpPr/>
          <p:nvPr/>
        </p:nvSpPr>
        <p:spPr>
          <a:xfrm>
            <a:off x="6442560" y="2100240"/>
            <a:ext cx="1567440" cy="718560"/>
          </a:xfrm>
          <a:prstGeom prst="rect">
            <a:avLst/>
          </a:pr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2"/>
          <p:cNvSpPr/>
          <p:nvPr/>
        </p:nvSpPr>
        <p:spPr>
          <a:xfrm>
            <a:off x="6442920" y="1244160"/>
            <a:ext cx="5668200" cy="25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SRNA_END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Endpoint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SRNA_STRAND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forward - reverse (sRNA-Strain)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TARGET_TYPE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Type of the Target (mRNA or Protein)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TARGET_LENGTH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Length of the Target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TARGET_START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Startpoint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TARGET_END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Endpoint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TARGET_STRAND 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forward - reverse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16"/>
              </a:spcBef>
            </a:pP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REGULATION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inductiv - repressiv &gt; How Target is regulated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Nodes, Edges and Relationships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8E1629BE-EBB6-4B0F-A28E-0822AB91B288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38D9E41A-DD9E-4253-9448-8A74B5EF2199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rcRect l="49799" t="9917" r="3751" b="10874"/>
          <a:stretch/>
        </p:blipFill>
        <p:spPr>
          <a:xfrm>
            <a:off x="1204920" y="1032480"/>
            <a:ext cx="8703000" cy="463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Building of Knowledge Graph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1097280" y="1005840"/>
            <a:ext cx="10797840" cy="43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58C16593-CFF9-4D24-B944-41B9D8304498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E3A99DC8-CB38-42AA-9B39-4253153D8D37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5212080" y="1463040"/>
            <a:ext cx="5874480" cy="39308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1280160" y="1707120"/>
            <a:ext cx="2696040" cy="313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204920" y="520560"/>
            <a:ext cx="1079784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2999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Queries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097280" y="1005840"/>
            <a:ext cx="10797840" cy="43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"/>
          <p:cNvSpPr/>
          <p:nvPr/>
        </p:nvSpPr>
        <p:spPr>
          <a:xfrm>
            <a:off x="1206000" y="150120"/>
            <a:ext cx="1078380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4"/>
          <p:cNvSpPr/>
          <p:nvPr/>
        </p:nvSpPr>
        <p:spPr>
          <a:xfrm>
            <a:off x="1206360" y="6012000"/>
            <a:ext cx="129348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55C8A274-7E07-4965-999E-E5DFB96DAB38}" type="datetime1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09.01.2023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1206360" y="6361200"/>
            <a:ext cx="129348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CC15CAAB-3C6C-41A7-A35D-A86AED7DF8E6}" type="slidenum"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74320" y="1188720"/>
            <a:ext cx="6125040" cy="360288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rcRect l="21996" t="22664" r="39016" b="48014"/>
          <a:stretch/>
        </p:blipFill>
        <p:spPr>
          <a:xfrm>
            <a:off x="4937760" y="2743200"/>
            <a:ext cx="6917760" cy="292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F36A399A7969F499763BB932EA33B22" ma:contentTypeVersion="14" ma:contentTypeDescription="Ein neues Dokument erstellen." ma:contentTypeScope="" ma:versionID="36ff219954840a6be16846a8de3f01c8">
  <xsd:schema xmlns:xsd="http://www.w3.org/2001/XMLSchema" xmlns:xs="http://www.w3.org/2001/XMLSchema" xmlns:p="http://schemas.microsoft.com/office/2006/metadata/properties" xmlns:ns2="c3bb6a7a-0b4f-4596-b28f-d9f7c6984abc" xmlns:ns3="0f5ee688-2b66-4390-84a6-13368c4e66be" targetNamespace="http://schemas.microsoft.com/office/2006/metadata/properties" ma:root="true" ma:fieldsID="4ad3415bd4a765645236815c42af3cf5" ns2:_="" ns3:_="">
    <xsd:import namespace="c3bb6a7a-0b4f-4596-b28f-d9f7c6984abc"/>
    <xsd:import namespace="0f5ee688-2b66-4390-84a6-13368c4e66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b6a7a-0b4f-4596-b28f-d9f7c6984a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14f4afa6-d477-4e7f-9106-51509c4efd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5ee688-2b66-4390-84a6-13368c4e66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f64db5e-4e8f-4d65-8a4f-2def97949663}" ma:internalName="TaxCatchAll" ma:showField="CatchAllData" ma:web="0f5ee688-2b66-4390-84a6-13368c4e66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5ee688-2b66-4390-84a6-13368c4e66be" xsi:nil="true"/>
    <lcf76f155ced4ddcb4097134ff3c332f xmlns="c3bb6a7a-0b4f-4596-b28f-d9f7c6984ab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C43C625-BBA7-4784-B291-482BCC86E0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54EEA8-8CF3-4C58-9735-1E8AD10646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bb6a7a-0b4f-4596-b28f-d9f7c6984abc"/>
    <ds:schemaRef ds:uri="0f5ee688-2b66-4390-84a6-13368c4e66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929176-39E7-49D5-BB52-07A98E00C523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f5ee688-2b66-4390-84a6-13368c4e66be"/>
    <ds:schemaRef ds:uri="c3bb6a7a-0b4f-4596-b28f-d9f7c6984ab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Application>LibreOffice/6.4.7.2$Linux_X86_64 LibreOffice_project/40$Build-2</Application>
  <Words>1345</Words>
  <Paragraphs>204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2022-03-17T17:22:42Z</dcterms:created>
  <dc:creator>EBPS_2021_Inga.Niepenberg</dc:creator>
  <dc:description/>
  <dc:language>en-US</dc:language>
  <cp:lastModifiedBy/>
  <cp:lastPrinted>2016-02-26T07:58:29Z</cp:lastPrinted>
  <dcterms:modified xsi:type="dcterms:W3CDTF">2023-01-09T13:30:21Z</dcterms:modified>
  <cp:revision>487</cp:revision>
  <dc:subject/>
  <dc:title>Masterfolie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ntentTypeId">
    <vt:lpwstr>0x0101003F36A399A7969F499763BB932EA33B22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ediaServiceImageTags">
    <vt:lpwstr/>
  </property>
  <property fmtid="{D5CDD505-2E9C-101B-9397-08002B2CF9AE}" pid="9" name="Notes">
    <vt:i4>14</vt:i4>
  </property>
  <property fmtid="{D5CDD505-2E9C-101B-9397-08002B2CF9AE}" pid="10" name="PresentationFormat">
    <vt:lpwstr>Breitbild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16</vt:i4>
  </property>
</Properties>
</file>